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59" r:id="rId4"/>
    <p:sldId id="270" r:id="rId5"/>
    <p:sldId id="278" r:id="rId6"/>
    <p:sldId id="277" r:id="rId7"/>
    <p:sldId id="271" r:id="rId8"/>
    <p:sldId id="276" r:id="rId9"/>
    <p:sldId id="263" r:id="rId10"/>
    <p:sldId id="281" r:id="rId11"/>
    <p:sldId id="282" r:id="rId12"/>
    <p:sldId id="265" r:id="rId13"/>
    <p:sldId id="264" r:id="rId14"/>
    <p:sldId id="283" r:id="rId15"/>
    <p:sldId id="279" r:id="rId16"/>
    <p:sldId id="267" r:id="rId17"/>
  </p:sldIdLst>
  <p:sldSz cx="18288000" cy="10287000"/>
  <p:notesSz cx="18288000" cy="10287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itchFamily="2" charset="-52"/>
      <p:regular r:id="rId23"/>
      <p:bold r:id="rId24"/>
      <p:italic r:id="rId25"/>
      <p:boldItalic r:id="rId26"/>
    </p:embeddedFont>
    <p:embeddedFont>
      <p:font typeface="Open Sans" pitchFamily="2" charset="0"/>
      <p:regular r:id="rId27"/>
      <p:bold r:id="rId28"/>
      <p:italic r:id="rId29"/>
      <p:boldItalic r:id="rId30"/>
    </p:embeddedFont>
    <p:embeddedFont>
      <p:font typeface="Open Sans SemiBold" pitchFamily="2" charset="0"/>
      <p:bold r:id="rId31"/>
      <p:boldItalic r:id="rId32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4979129-5475-4A58-BBF3-6BA21F0C2422}">
          <p14:sldIdLst>
            <p14:sldId id="256"/>
            <p14:sldId id="259"/>
            <p14:sldId id="270"/>
            <p14:sldId id="278"/>
            <p14:sldId id="277"/>
            <p14:sldId id="271"/>
            <p14:sldId id="276"/>
            <p14:sldId id="263"/>
            <p14:sldId id="281"/>
            <p14:sldId id="282"/>
            <p14:sldId id="265"/>
            <p14:sldId id="264"/>
            <p14:sldId id="283"/>
            <p14:sldId id="27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360">
          <p15:clr>
            <a:srgbClr val="A4A3A4"/>
          </p15:clr>
        </p15:guide>
        <p15:guide id="2" pos="11160">
          <p15:clr>
            <a:srgbClr val="A4A3A4"/>
          </p15:clr>
        </p15:guide>
        <p15:guide id="3" orient="horz" pos="360">
          <p15:clr>
            <a:srgbClr val="A4A3A4"/>
          </p15:clr>
        </p15:guide>
        <p15:guide id="4" orient="horz" pos="1080">
          <p15:clr>
            <a:srgbClr val="A4A3A4"/>
          </p15:clr>
        </p15:guide>
        <p15:guide id="5" pos="480">
          <p15:clr>
            <a:srgbClr val="A4A3A4"/>
          </p15:clr>
        </p15:guide>
        <p15:guide id="6" orient="horz" pos="8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EA28"/>
    <a:srgbClr val="E9FBD1"/>
    <a:srgbClr val="146414"/>
    <a:srgbClr val="D5F7A9"/>
    <a:srgbClr val="7376F7"/>
    <a:srgbClr val="5D39F5"/>
    <a:srgbClr val="DFE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pos="360"/>
        <p:guide pos="11160"/>
        <p:guide orient="horz" pos="360"/>
        <p:guide orient="horz" pos="1080"/>
        <p:guide pos="480"/>
        <p:guide orient="horz" pos="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F6375-6127-450F-92CD-433F4CF5C722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A6342-2506-4E67-841B-ED3ECBC3B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13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A6342-2506-4E67-841B-ED3ECBC3BBC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1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A6342-2506-4E67-841B-ED3ECBC3BBC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14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A6342-2506-4E67-841B-ED3ECBC3BBC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4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подзаголовок 3" userDrawn="1">
  <p:cSld name="TITLE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 bwMode="auto">
          <a:xfrm>
            <a:off x="1333500" y="1724026"/>
            <a:ext cx="156210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 bwMode="auto">
          <a:xfrm>
            <a:off x="1333500" y="5305426"/>
            <a:ext cx="156210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6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5pPr>
            <a:lvl6pPr marL="2743200" lvl="5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2800"/>
            </a:lvl6pPr>
            <a:lvl7pPr marL="3200400" lvl="6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2800"/>
            </a:lvl7pPr>
            <a:lvl8pPr marL="3657600" lvl="7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28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 bwMode="auto">
          <a:xfrm>
            <a:off x="8969274" y="9810750"/>
            <a:ext cx="34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ctrTitle"/>
          </p:nvPr>
        </p:nvSpPr>
        <p:spPr bwMode="auto"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ubTitle" idx="1"/>
          </p:nvPr>
        </p:nvSpPr>
        <p:spPr bwMode="auto"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9664799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531000" y="2466350"/>
            <a:ext cx="8090399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531000" y="5606150"/>
            <a:ext cx="8090399" cy="247019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" name="Google Shape;65;p18" title="Логотипы-белый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/>
          <p:nvPr/>
        </p:nvSpPr>
        <p:spPr bwMode="auto">
          <a:xfrm>
            <a:off x="1047750" y="4490283"/>
            <a:ext cx="161925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en-US" sz="72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Drivee Smart Pricing </a:t>
            </a:r>
            <a:endParaRPr lang="ru-RU" sz="7200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en-US" sz="72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</a:t>
            </a:r>
            <a:r>
              <a:rPr lang="ru-RU" sz="72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Умная Цена)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lang="ru-RU" sz="62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</a:endParaRPr>
          </a:p>
        </p:txBody>
      </p:sp>
      <p:pic>
        <p:nvPicPr>
          <p:cNvPr id="68" name="Google Shape;68;p18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71500" y="571499"/>
            <a:ext cx="1510111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958607" y="971550"/>
            <a:ext cx="4370786" cy="16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Пример</a:t>
            </a:r>
            <a:r>
              <a:rPr lang="ru-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использования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4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32B251C-3D37-4C2A-9621-2E02F396F378}"/>
              </a:ext>
            </a:extLst>
          </p:cNvPr>
          <p:cNvSpPr/>
          <p:nvPr/>
        </p:nvSpPr>
        <p:spPr bwMode="auto">
          <a:xfrm>
            <a:off x="843340" y="1825214"/>
            <a:ext cx="5122095" cy="2918830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8E096-A8F5-4DAC-B685-3438ADEC5BAD}"/>
              </a:ext>
            </a:extLst>
          </p:cNvPr>
          <p:cNvSpPr txBox="1"/>
          <p:nvPr/>
        </p:nvSpPr>
        <p:spPr bwMode="auto">
          <a:xfrm>
            <a:off x="1090947" y="2553635"/>
            <a:ext cx="44956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выбирает точку А и точку Б → строится маршрут и рассчитывается дистанция. Предлагает свою цену. Время берется текущее.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101BC-AE0D-4044-A307-7E7842BDAF1D}"/>
              </a:ext>
            </a:extLst>
          </p:cNvPr>
          <p:cNvSpPr txBox="1"/>
          <p:nvPr/>
        </p:nvSpPr>
        <p:spPr>
          <a:xfrm>
            <a:off x="2425174" y="1974055"/>
            <a:ext cx="1827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Пассажир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C9910B3-E2FC-442A-9A74-C3D2A7743F86}"/>
              </a:ext>
            </a:extLst>
          </p:cNvPr>
          <p:cNvSpPr/>
          <p:nvPr/>
        </p:nvSpPr>
        <p:spPr bwMode="auto">
          <a:xfrm>
            <a:off x="12322564" y="4315844"/>
            <a:ext cx="5120281" cy="450631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34AD5-A321-486A-9053-A6C855609169}"/>
              </a:ext>
            </a:extLst>
          </p:cNvPr>
          <p:cNvSpPr txBox="1"/>
          <p:nvPr/>
        </p:nvSpPr>
        <p:spPr bwMode="auto">
          <a:xfrm>
            <a:off x="12686145" y="5175616"/>
            <a:ext cx="44824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Видит заявку. Может согласится с ценой или выбрать вариант с ценами выше (либо ввести свой вариант и увидит процент вероятности принятия) и чем она больше, тем вероятность принятия ниже.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7B835-9BF2-4935-BC87-97C29AEC0159}"/>
              </a:ext>
            </a:extLst>
          </p:cNvPr>
          <p:cNvSpPr txBox="1"/>
          <p:nvPr/>
        </p:nvSpPr>
        <p:spPr bwMode="auto">
          <a:xfrm>
            <a:off x="13902583" y="4514898"/>
            <a:ext cx="1716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Водитель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D26805DC-AF6B-4465-8CC4-7C7960AC1862}"/>
              </a:ext>
            </a:extLst>
          </p:cNvPr>
          <p:cNvSpPr/>
          <p:nvPr/>
        </p:nvSpPr>
        <p:spPr bwMode="auto">
          <a:xfrm>
            <a:off x="6582952" y="3276852"/>
            <a:ext cx="5122095" cy="3027373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99F48-7A78-4649-B1C6-AFFCC99D8F0A}"/>
              </a:ext>
            </a:extLst>
          </p:cNvPr>
          <p:cNvSpPr txBox="1"/>
          <p:nvPr/>
        </p:nvSpPr>
        <p:spPr bwMode="auto">
          <a:xfrm>
            <a:off x="6946533" y="4071308"/>
            <a:ext cx="43796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Возвращает вероятности и доход для разных цен, характеристики водителя – рейтинг, марку и модель автомобиля.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034E2-03E3-4438-BC2F-A3F0221C2CD7}"/>
              </a:ext>
            </a:extLst>
          </p:cNvPr>
          <p:cNvSpPr txBox="1"/>
          <p:nvPr/>
        </p:nvSpPr>
        <p:spPr bwMode="auto">
          <a:xfrm>
            <a:off x="8315618" y="3443248"/>
            <a:ext cx="145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D343E-07AF-4FC2-A3EE-8EC88791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768113" y="6599272"/>
            <a:ext cx="1788896" cy="173860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D39BB8-3DC7-4BD3-BDEC-511B4D73D6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9542832">
            <a:off x="6649860" y="1654753"/>
            <a:ext cx="1192439" cy="140789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B874E28-5BAC-44C2-95AF-F9217EA54D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448925" y="5189544"/>
            <a:ext cx="537030" cy="70682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C1E8152-A72E-45B8-886F-970FAD9785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0390293" y="1142646"/>
            <a:ext cx="537030" cy="7068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9C3FFCA-F4D9-40C8-8A20-DF5E4D9CE1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2469718" y="3274599"/>
            <a:ext cx="537030" cy="70682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871DDE1-45CB-48A8-9324-07932BF1A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8242782" y="7815692"/>
            <a:ext cx="537030" cy="7068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EE51FCA-5520-42E3-82F2-1BA8B8B581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6486079" y="2159696"/>
            <a:ext cx="537030" cy="70682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8AEF189-012E-4600-8126-D6AD43E765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6045922" y="6467650"/>
            <a:ext cx="537030" cy="70682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2E28825-C9B9-4E9A-9C20-64DA29BC2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826" t="31146" r="73139" b="49828"/>
          <a:stretch/>
        </p:blipFill>
        <p:spPr bwMode="auto">
          <a:xfrm>
            <a:off x="2308263" y="6380735"/>
            <a:ext cx="2061029" cy="195714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D5CBFAD-DAC1-44F8-9DB0-5EDF98B091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826" t="31146" r="73139" b="49828"/>
          <a:stretch/>
        </p:blipFill>
        <p:spPr bwMode="auto">
          <a:xfrm rot="10800000">
            <a:off x="13011529" y="1214541"/>
            <a:ext cx="2061029" cy="19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0" name="Google Shape;140;p27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Схема работы прототипа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1" name="Google Shape;141;p27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025-10-19 04-22-0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08DFA0F-D903-41B2-B072-7BB7A65C9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0879" y="1801869"/>
            <a:ext cx="8019914" cy="6683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32" name="Google Shape;132;p26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Альтернативные подходы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33" name="Google Shape;133;p26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EC4DCFFF-4DF1-47C2-9F80-D15E38C0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0268"/>
              </p:ext>
            </p:extLst>
          </p:nvPr>
        </p:nvGraphicFramePr>
        <p:xfrm>
          <a:off x="1474756" y="2468551"/>
          <a:ext cx="15338488" cy="559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622">
                  <a:extLst>
                    <a:ext uri="{9D8B030D-6E8A-4147-A177-3AD203B41FA5}">
                      <a16:colId xmlns:a16="http://schemas.microsoft.com/office/drawing/2014/main" val="3556331454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396307273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476020889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1141731653"/>
                    </a:ext>
                  </a:extLst>
                </a:gridCol>
              </a:tblGrid>
              <a:tr h="83636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Подход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Описание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Преимущества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Недостатки / Почему мы пошли дальше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612386"/>
                  </a:ext>
                </a:extLst>
              </a:tr>
              <a:tr h="1639709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Фиксированные тарифы (ранние системы)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Цена задаётся по формуле: базовый тариф + км × ставка + мин × ставка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Простота, предсказуемость для пассажира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 учитывает спрос, время суток, поведение водителей; не оптимизирует доход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62636"/>
                  </a:ext>
                </a:extLst>
              </a:tr>
              <a:tr h="1567672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Динамическое ценообразование (</a:t>
                      </a: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Surge Pricing)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Автоматическое повышение цены при высоком спросе (</a:t>
                      </a:r>
                      <a:r>
                        <a:rPr lang="ru-RU" sz="2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Uber</a:t>
                      </a:r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, </a:t>
                      </a:r>
                      <a:r>
                        <a:rPr lang="ru-RU" sz="2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Яндекс.Такси</a:t>
                      </a:r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Балансирует спрос и предложение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Механизм непрозрачен для водителя, нет индивидуальных рекомендаций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35115"/>
                  </a:ext>
                </a:extLst>
              </a:tr>
              <a:tr h="1306156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Рекомендованные цены на основе правил (</a:t>
                      </a:r>
                      <a:r>
                        <a:rPr lang="ru-RU" sz="2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Rule-based</a:t>
                      </a:r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Простые эвристики: “+10% в час пик”, “-5% ночью”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Быстро внедряется, не требует данных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Низкая точность, не учитывает реальные поведенческие паттерны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456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32" name="Google Shape;132;p26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Альтернативные подходы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33" name="Google Shape;133;p26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EC4DCFFF-4DF1-47C2-9F80-D15E38C0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303425"/>
              </p:ext>
            </p:extLst>
          </p:nvPr>
        </p:nvGraphicFramePr>
        <p:xfrm>
          <a:off x="1474756" y="1810125"/>
          <a:ext cx="15338488" cy="666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622">
                  <a:extLst>
                    <a:ext uri="{9D8B030D-6E8A-4147-A177-3AD203B41FA5}">
                      <a16:colId xmlns:a16="http://schemas.microsoft.com/office/drawing/2014/main" val="3556331454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396307273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476020889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1141731653"/>
                    </a:ext>
                  </a:extLst>
                </a:gridCol>
              </a:tblGrid>
              <a:tr h="83636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Подход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Описание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Преимущества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Недостатки / Почему мы пошли дальше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612386"/>
                  </a:ext>
                </a:extLst>
              </a:tr>
              <a:tr h="1218795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Модели линейной регрессии / статистики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Прогноз цены и вероятности отклика по историческим данным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Интерпретируемость, быстрый расчёт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 описывает нелинейные зависимости между факторами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62636"/>
                  </a:ext>
                </a:extLst>
              </a:tr>
              <a:tr h="1567672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Машинное обучение (наш подход)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Модель обучается на истории заказов и прогнозирует P(</a:t>
                      </a:r>
                      <a:r>
                        <a:rPr lang="ru-RU" sz="2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accept</a:t>
                      </a:r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 в зависимости от цены, времени и дистанции, рейтинга водителя, марки и модели автомобиля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Отражает реальные паттерны рынка, адаптивна, масштабируема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Требует данных и периодического переобучения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35115"/>
                  </a:ext>
                </a:extLst>
              </a:tr>
              <a:tr h="1258388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AI-рекомендации в реальном времени (следующий шаг)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Прогнозы на основе онлайн-событий и геолокации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Максимальная адаптивность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Высокая сложность и требования к инфраструктуре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45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99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8" name="Google Shape;148;p28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Команда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9" name="Google Shape;149;p28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1;p28">
            <a:extLst>
              <a:ext uri="{FF2B5EF4-FFF2-40B4-BE49-F238E27FC236}">
                <a16:creationId xmlns:a16="http://schemas.microsoft.com/office/drawing/2014/main" id="{D105C32B-9820-4894-97A7-BC338A0BF464}"/>
              </a:ext>
            </a:extLst>
          </p:cNvPr>
          <p:cNvSpPr txBox="1"/>
          <p:nvPr/>
        </p:nvSpPr>
        <p:spPr bwMode="auto">
          <a:xfrm>
            <a:off x="2590264" y="2591254"/>
            <a:ext cx="427853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9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Анастасия Золотова</a:t>
            </a:r>
            <a:endParaRPr sz="29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Google Shape;152;p28">
            <a:extLst>
              <a:ext uri="{FF2B5EF4-FFF2-40B4-BE49-F238E27FC236}">
                <a16:creationId xmlns:a16="http://schemas.microsoft.com/office/drawing/2014/main" id="{3FCACCC4-02BC-4C4C-B9F5-B306F383BB48}"/>
              </a:ext>
            </a:extLst>
          </p:cNvPr>
          <p:cNvSpPr txBox="1"/>
          <p:nvPr/>
        </p:nvSpPr>
        <p:spPr bwMode="auto">
          <a:xfrm>
            <a:off x="2851833" y="3590244"/>
            <a:ext cx="3755399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Менеджер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(902) 854-83-68</a:t>
            </a: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Google Shape;154;p28">
            <a:extLst>
              <a:ext uri="{FF2B5EF4-FFF2-40B4-BE49-F238E27FC236}">
                <a16:creationId xmlns:a16="http://schemas.microsoft.com/office/drawing/2014/main" id="{E33A46AE-E793-4178-80D7-0430ED6ACC2A}"/>
              </a:ext>
            </a:extLst>
          </p:cNvPr>
          <p:cNvSpPr txBox="1"/>
          <p:nvPr/>
        </p:nvSpPr>
        <p:spPr bwMode="auto">
          <a:xfrm>
            <a:off x="7489501" y="2591254"/>
            <a:ext cx="37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Варвара Егорова</a:t>
            </a:r>
            <a:endParaRPr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Google Shape;155;p28">
            <a:extLst>
              <a:ext uri="{FF2B5EF4-FFF2-40B4-BE49-F238E27FC236}">
                <a16:creationId xmlns:a16="http://schemas.microsoft.com/office/drawing/2014/main" id="{E1CC30EF-56DF-40E1-B3D3-46625FC5F06E}"/>
              </a:ext>
            </a:extLst>
          </p:cNvPr>
          <p:cNvSpPr txBox="1"/>
          <p:nvPr/>
        </p:nvSpPr>
        <p:spPr bwMode="auto">
          <a:xfrm>
            <a:off x="11865600" y="2591254"/>
            <a:ext cx="37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85000"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Вероника </a:t>
            </a:r>
            <a:r>
              <a:rPr lang="ru-RU" sz="3150" b="1" dirty="0" err="1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Сараева</a:t>
            </a:r>
            <a:endParaRPr lang="ru-RU"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Google Shape;156;p28">
            <a:extLst>
              <a:ext uri="{FF2B5EF4-FFF2-40B4-BE49-F238E27FC236}">
                <a16:creationId xmlns:a16="http://schemas.microsoft.com/office/drawing/2014/main" id="{047148DA-F74A-4959-B29E-7B56C6716733}"/>
              </a:ext>
            </a:extLst>
          </p:cNvPr>
          <p:cNvSpPr txBox="1"/>
          <p:nvPr/>
        </p:nvSpPr>
        <p:spPr bwMode="auto">
          <a:xfrm>
            <a:off x="7489501" y="3590244"/>
            <a:ext cx="3755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Дизайнер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(917) 089-53-34</a:t>
            </a: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Google Shape;157;p28">
            <a:extLst>
              <a:ext uri="{FF2B5EF4-FFF2-40B4-BE49-F238E27FC236}">
                <a16:creationId xmlns:a16="http://schemas.microsoft.com/office/drawing/2014/main" id="{C5C26AAF-66C5-4B03-97E2-DEDA9C7E08B9}"/>
              </a:ext>
            </a:extLst>
          </p:cNvPr>
          <p:cNvSpPr txBox="1"/>
          <p:nvPr/>
        </p:nvSpPr>
        <p:spPr bwMode="auto">
          <a:xfrm>
            <a:off x="12074453" y="3590244"/>
            <a:ext cx="3366567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Дизайнер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(982) 186-36-10</a:t>
            </a: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Google Shape;154;p28">
            <a:extLst>
              <a:ext uri="{FF2B5EF4-FFF2-40B4-BE49-F238E27FC236}">
                <a16:creationId xmlns:a16="http://schemas.microsoft.com/office/drawing/2014/main" id="{1A124D16-BFDF-4938-8421-16B305DAA578}"/>
              </a:ext>
            </a:extLst>
          </p:cNvPr>
          <p:cNvSpPr txBox="1"/>
          <p:nvPr/>
        </p:nvSpPr>
        <p:spPr bwMode="auto">
          <a:xfrm>
            <a:off x="4999637" y="5657764"/>
            <a:ext cx="407538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Ангелина Дмитриева</a:t>
            </a:r>
            <a:endParaRPr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Google Shape;155;p28">
            <a:extLst>
              <a:ext uri="{FF2B5EF4-FFF2-40B4-BE49-F238E27FC236}">
                <a16:creationId xmlns:a16="http://schemas.microsoft.com/office/drawing/2014/main" id="{0D40E024-5F47-455B-A303-22DAEB25DFBA}"/>
              </a:ext>
            </a:extLst>
          </p:cNvPr>
          <p:cNvSpPr txBox="1"/>
          <p:nvPr/>
        </p:nvSpPr>
        <p:spPr bwMode="auto">
          <a:xfrm>
            <a:off x="9823517" y="5660451"/>
            <a:ext cx="37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 err="1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Феона</a:t>
            </a: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3150" b="1" dirty="0" err="1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Симеонидис</a:t>
            </a:r>
            <a:endParaRPr lang="ru-RU"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Google Shape;156;p28">
            <a:extLst>
              <a:ext uri="{FF2B5EF4-FFF2-40B4-BE49-F238E27FC236}">
                <a16:creationId xmlns:a16="http://schemas.microsoft.com/office/drawing/2014/main" id="{82FB7888-1536-403F-BFA4-4111B9204686}"/>
              </a:ext>
            </a:extLst>
          </p:cNvPr>
          <p:cNvSpPr txBox="1"/>
          <p:nvPr/>
        </p:nvSpPr>
        <p:spPr bwMode="auto">
          <a:xfrm>
            <a:off x="4999637" y="6656754"/>
            <a:ext cx="407538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Разработчик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(902) 851-01-87</a:t>
            </a: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endParaRPr lang="ru"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Google Shape;157;p28">
            <a:extLst>
              <a:ext uri="{FF2B5EF4-FFF2-40B4-BE49-F238E27FC236}">
                <a16:creationId xmlns:a16="http://schemas.microsoft.com/office/drawing/2014/main" id="{3A6D777B-B95F-43BA-9B4E-095E66BF822B}"/>
              </a:ext>
            </a:extLst>
          </p:cNvPr>
          <p:cNvSpPr txBox="1"/>
          <p:nvPr/>
        </p:nvSpPr>
        <p:spPr bwMode="auto">
          <a:xfrm>
            <a:off x="9823517" y="6656754"/>
            <a:ext cx="3755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Разработчик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(951) 978-71-03</a:t>
            </a: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ACED74-407B-476F-8E1F-90A3571A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-26" b="3331"/>
          <a:stretch/>
        </p:blipFill>
        <p:spPr>
          <a:xfrm rot="-420000">
            <a:off x="12359283" y="6629751"/>
            <a:ext cx="5768980" cy="21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6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66" name="Google Shape;166;p29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Демо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7" name="Google Shape;167;p29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 bwMode="auto">
          <a:xfrm>
            <a:off x="2975177" y="7079783"/>
            <a:ext cx="12166799" cy="153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/>
            </a:pPr>
            <a:endParaRPr sz="22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Manrope"/>
              <a:ea typeface="Manrope"/>
              <a:cs typeface="Manrope"/>
            </a:endParaRPr>
          </a:p>
        </p:txBody>
      </p:sp>
      <p:sp>
        <p:nvSpPr>
          <p:cNvPr id="169" name="Google Shape;169;p29"/>
          <p:cNvSpPr txBox="1"/>
          <p:nvPr/>
        </p:nvSpPr>
        <p:spPr bwMode="auto">
          <a:xfrm>
            <a:off x="4619163" y="1667313"/>
            <a:ext cx="88788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5650" b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Команда и контакты</a:t>
            </a:r>
            <a:endParaRPr sz="5650" b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" name="Демо">
            <a:hlinkClick r:id="" action="ppaction://media"/>
            <a:extLst>
              <a:ext uri="{FF2B5EF4-FFF2-40B4-BE49-F238E27FC236}">
                <a16:creationId xmlns:a16="http://schemas.microsoft.com/office/drawing/2014/main" id="{3BEB80E9-ED16-4B2A-AE8B-0623A2D6F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2656" y="1200153"/>
            <a:ext cx="9856360" cy="7548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1" name="Google Shape;91;p21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92" name="Google Shape;92;p21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7ABC2A-B59A-49ED-8AF3-1031DE2D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72" y="2743201"/>
            <a:ext cx="6631256" cy="4076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AC307F-74EF-4D39-A195-42E794E55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95" b="15807"/>
          <a:stretch/>
        </p:blipFill>
        <p:spPr>
          <a:xfrm>
            <a:off x="2191656" y="602771"/>
            <a:ext cx="13254729" cy="8589703"/>
          </a:xfrm>
          <a:prstGeom prst="rect">
            <a:avLst/>
          </a:prstGeom>
        </p:spPr>
      </p:pic>
      <p:sp>
        <p:nvSpPr>
          <p:cNvPr id="99" name="Google Shape;99;p22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0" name="Google Shape;100;p22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Проблема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1" name="Google Shape;101;p22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B0F0F44-0ACE-4B67-A0E4-C5A0E3E29490}"/>
              </a:ext>
            </a:extLst>
          </p:cNvPr>
          <p:cNvSpPr/>
          <p:nvPr/>
        </p:nvSpPr>
        <p:spPr>
          <a:xfrm>
            <a:off x="4506686" y="4082342"/>
            <a:ext cx="9274628" cy="1833599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3E135D7-64C6-4095-98ED-98F6B6EB7BA6}"/>
              </a:ext>
            </a:extLst>
          </p:cNvPr>
          <p:cNvSpPr/>
          <p:nvPr/>
        </p:nvSpPr>
        <p:spPr bwMode="auto">
          <a:xfrm>
            <a:off x="4506686" y="6482076"/>
            <a:ext cx="9274628" cy="1833599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4D20953-E21F-4CE2-9F7E-F318D8E34AB8}"/>
              </a:ext>
            </a:extLst>
          </p:cNvPr>
          <p:cNvSpPr/>
          <p:nvPr/>
        </p:nvSpPr>
        <p:spPr bwMode="auto">
          <a:xfrm>
            <a:off x="4506686" y="1688151"/>
            <a:ext cx="9274628" cy="1833599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8ECA4-E009-483D-BF43-0A99DDF9A703}"/>
              </a:ext>
            </a:extLst>
          </p:cNvPr>
          <p:cNvSpPr txBox="1"/>
          <p:nvPr/>
        </p:nvSpPr>
        <p:spPr>
          <a:xfrm>
            <a:off x="4506685" y="2296734"/>
            <a:ext cx="9274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Непонимание</a:t>
            </a:r>
            <a:r>
              <a:rPr lang="ru-RU" sz="3200" dirty="0"/>
              <a:t> водителей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4F366-9DDA-4C9C-840F-2FA77389C04B}"/>
              </a:ext>
            </a:extLst>
          </p:cNvPr>
          <p:cNvSpPr txBox="1"/>
          <p:nvPr/>
        </p:nvSpPr>
        <p:spPr bwMode="auto">
          <a:xfrm>
            <a:off x="4506685" y="4689785"/>
            <a:ext cx="9274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Незнание</a:t>
            </a:r>
            <a:r>
              <a:rPr lang="ru-RU" sz="3200" dirty="0"/>
              <a:t> пассажиров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CD40-010E-45F1-AA6E-9F677A9C70E0}"/>
              </a:ext>
            </a:extLst>
          </p:cNvPr>
          <p:cNvSpPr txBox="1"/>
          <p:nvPr/>
        </p:nvSpPr>
        <p:spPr bwMode="auto">
          <a:xfrm>
            <a:off x="4506685" y="7072011"/>
            <a:ext cx="9274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Отмена</a:t>
            </a:r>
            <a:r>
              <a:rPr lang="ru-RU" sz="3200" dirty="0"/>
              <a:t> заказов</a:t>
            </a:r>
          </a:p>
        </p:txBody>
      </p:sp>
    </p:spTree>
    <p:extLst>
      <p:ext uri="{BB962C8B-B14F-4D97-AF65-F5344CB8AC3E}">
        <p14:creationId xmlns:p14="http://schemas.microsoft.com/office/powerpoint/2010/main" val="39513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9DBD60-D1D8-4145-961A-025A86999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t="7619" r="47904" b="7174"/>
          <a:stretch/>
        </p:blipFill>
        <p:spPr bwMode="auto">
          <a:xfrm>
            <a:off x="12638488" y="325544"/>
            <a:ext cx="5359226" cy="87651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59DB-BC31-49F3-BDE7-5746716D3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619" b="7174"/>
          <a:stretch/>
        </p:blipFill>
        <p:spPr>
          <a:xfrm>
            <a:off x="4000499" y="352030"/>
            <a:ext cx="10287000" cy="876517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A4BD661-D4E0-48B3-81D9-6459D082FCC6}"/>
              </a:ext>
            </a:extLst>
          </p:cNvPr>
          <p:cNvSpPr/>
          <p:nvPr/>
        </p:nvSpPr>
        <p:spPr bwMode="auto">
          <a:xfrm>
            <a:off x="4890612" y="3193040"/>
            <a:ext cx="8620448" cy="3662164"/>
          </a:xfrm>
          <a:prstGeom prst="roundRect">
            <a:avLst/>
          </a:prstGeom>
          <a:solidFill>
            <a:schemeClr val="bg1"/>
          </a:solidFill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5163E7-F45E-407B-9BD0-4C23F5BC9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7903" t="7619" b="7174"/>
          <a:stretch/>
        </p:blipFill>
        <p:spPr bwMode="auto">
          <a:xfrm>
            <a:off x="290287" y="325543"/>
            <a:ext cx="5359226" cy="8765179"/>
          </a:xfrm>
          <a:prstGeom prst="rect">
            <a:avLst/>
          </a:prstGeom>
        </p:spPr>
      </p:pic>
      <p:sp>
        <p:nvSpPr>
          <p:cNvPr id="99" name="Google Shape;99;p22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0" name="Google Shape;100;p22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8550"/>
              <a:defRPr/>
            </a:pP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Целевая аудитория</a:t>
            </a:r>
          </a:p>
        </p:txBody>
      </p:sp>
      <p:pic>
        <p:nvPicPr>
          <p:cNvPr id="101" name="Google Shape;101;p22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8ECA4-E009-483D-BF43-0A99DDF9A703}"/>
              </a:ext>
            </a:extLst>
          </p:cNvPr>
          <p:cNvSpPr txBox="1"/>
          <p:nvPr/>
        </p:nvSpPr>
        <p:spPr>
          <a:xfrm>
            <a:off x="4890612" y="3577425"/>
            <a:ext cx="8620448" cy="274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Водители </a:t>
            </a:r>
            <a:r>
              <a:rPr lang="en-US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Drivee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Пассажиры</a:t>
            </a:r>
          </a:p>
          <a:p>
            <a:pPr algn="ctr">
              <a:lnSpc>
                <a:spcPct val="150000"/>
              </a:lnSpc>
            </a:pP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74663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Использованные набора технологий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7789B-E4E8-41D4-B40F-A66EDE60A99A}"/>
              </a:ext>
            </a:extLst>
          </p:cNvPr>
          <p:cNvSpPr txBox="1"/>
          <p:nvPr/>
        </p:nvSpPr>
        <p:spPr>
          <a:xfrm>
            <a:off x="761999" y="1867198"/>
            <a:ext cx="1670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Backend</a:t>
            </a:r>
            <a:r>
              <a:rPr lang="en-US" sz="3600" b="1" dirty="0"/>
              <a:t>: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BDA92C-A38C-4913-9B51-32759D11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326" y="3094535"/>
            <a:ext cx="2965247" cy="16012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5292F6-1EC6-47B7-811F-849805DB4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8" t="29382" r="5512" b="29335"/>
          <a:stretch/>
        </p:blipFill>
        <p:spPr>
          <a:xfrm>
            <a:off x="9232518" y="3480407"/>
            <a:ext cx="2082501" cy="9690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5EAB99-8A48-4B9A-9FBB-66F1C26BE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55" t="22061" r="21409" b="22065"/>
          <a:stretch/>
        </p:blipFill>
        <p:spPr>
          <a:xfrm>
            <a:off x="7429730" y="2996226"/>
            <a:ext cx="1918902" cy="18930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4AD0F2-1245-4BEB-9A49-E06A3BE83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7709" y="2882756"/>
            <a:ext cx="2307275" cy="21279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EB5D5F-CB9A-499D-A624-75806C7E5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192" y="6254297"/>
            <a:ext cx="4915989" cy="19909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4F3E4E-3B98-4A66-BE72-28CCC667E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1032" y="6117334"/>
            <a:ext cx="4728754" cy="21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Использованные набора технологий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7789B-E4E8-41D4-B40F-A66EDE60A99A}"/>
              </a:ext>
            </a:extLst>
          </p:cNvPr>
          <p:cNvSpPr txBox="1"/>
          <p:nvPr/>
        </p:nvSpPr>
        <p:spPr>
          <a:xfrm>
            <a:off x="761999" y="1867198"/>
            <a:ext cx="1670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Frontend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US" sz="3600" b="1" dirty="0"/>
              <a:t>: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54ADE-48DE-488E-A896-B110DBB6D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57" y="2907206"/>
            <a:ext cx="2067621" cy="26482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A828D-B6BB-4DAF-B99D-129B229AC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99" y="2885527"/>
            <a:ext cx="1920551" cy="2632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439DB5-E6BA-46BB-9526-F23320291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81" y="2869843"/>
            <a:ext cx="1920551" cy="26482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66852B-B311-4B99-A144-6EFCBA9DA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815" y="6437489"/>
            <a:ext cx="6239967" cy="166139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9A99CA-C852-4E36-BB5A-F01C0BB9C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8233" y="2907508"/>
            <a:ext cx="2647910" cy="264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A19D3B-5412-4DFE-BE53-99F3D3CE33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1983" y="6224613"/>
            <a:ext cx="6664160" cy="21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Использованные набора технологий</a:t>
            </a: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7789B-E4E8-41D4-B40F-A66EDE60A99A}"/>
              </a:ext>
            </a:extLst>
          </p:cNvPr>
          <p:cNvSpPr txBox="1"/>
          <p:nvPr/>
        </p:nvSpPr>
        <p:spPr>
          <a:xfrm>
            <a:off x="761999" y="1867198"/>
            <a:ext cx="1670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API: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71979E9-0286-4ADF-9AB5-75E74DC2A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rcRect l="15607" t="20000" r="17674" b="18276"/>
          <a:stretch/>
        </p:blipFill>
        <p:spPr>
          <a:xfrm>
            <a:off x="10242756" y="3556528"/>
            <a:ext cx="5931383" cy="11758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A76139-4F6F-493E-BDB5-7924F70A84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820" b="33278"/>
          <a:stretch/>
        </p:blipFill>
        <p:spPr>
          <a:xfrm>
            <a:off x="2573358" y="3504565"/>
            <a:ext cx="5080000" cy="15697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FFEFE8-3DD1-4CFE-9491-2146F1E85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358" y="5344968"/>
            <a:ext cx="2589398" cy="27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865B326-842D-464C-8C02-FF11ECD610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</a:blip>
          <a:stretch>
            <a:fillRect/>
          </a:stretch>
        </p:blipFill>
        <p:spPr bwMode="auto">
          <a:xfrm>
            <a:off x="6104682" y="567857"/>
            <a:ext cx="6213845" cy="4425425"/>
          </a:xfrm>
          <a:prstGeom prst="rect">
            <a:avLst/>
          </a:prstGeom>
        </p:spPr>
      </p:pic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Решение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1286A28-F8CA-4972-904E-613F8934396A}"/>
              </a:ext>
            </a:extLst>
          </p:cNvPr>
          <p:cNvSpPr/>
          <p:nvPr/>
        </p:nvSpPr>
        <p:spPr bwMode="auto">
          <a:xfrm>
            <a:off x="1487712" y="5342746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B3C1E-CE77-4A9F-A37F-C79B749B53AC}"/>
              </a:ext>
            </a:extLst>
          </p:cNvPr>
          <p:cNvSpPr txBox="1"/>
          <p:nvPr/>
        </p:nvSpPr>
        <p:spPr>
          <a:xfrm>
            <a:off x="7242627" y="1975268"/>
            <a:ext cx="3585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Drivee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Smart </a:t>
            </a:r>
          </a:p>
          <a:p>
            <a:pPr algn="ctr"/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Pricing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3F1494-9A9B-4F0F-A588-74FA180C6A1F}"/>
              </a:ext>
            </a:extLst>
          </p:cNvPr>
          <p:cNvSpPr txBox="1"/>
          <p:nvPr/>
        </p:nvSpPr>
        <p:spPr>
          <a:xfrm>
            <a:off x="1487712" y="5643575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оптимальная цена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8434641D-38C3-4EF4-91A2-FF3D5397AE05}"/>
              </a:ext>
            </a:extLst>
          </p:cNvPr>
          <p:cNvSpPr/>
          <p:nvPr/>
        </p:nvSpPr>
        <p:spPr bwMode="auto">
          <a:xfrm>
            <a:off x="1487712" y="7078127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30572-6451-4F88-ACFD-A7A0D5C29525}"/>
              </a:ext>
            </a:extLst>
          </p:cNvPr>
          <p:cNvSpPr txBox="1"/>
          <p:nvPr/>
        </p:nvSpPr>
        <p:spPr bwMode="auto">
          <a:xfrm>
            <a:off x="1487712" y="7366356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максимум</a:t>
            </a:r>
            <a:r>
              <a:rPr lang="ru-RU" sz="2800" dirty="0"/>
              <a:t> дохода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2E641AA0-E267-4010-BCFB-A20C8274941A}"/>
              </a:ext>
            </a:extLst>
          </p:cNvPr>
          <p:cNvSpPr/>
          <p:nvPr/>
        </p:nvSpPr>
        <p:spPr bwMode="auto">
          <a:xfrm>
            <a:off x="9974944" y="5337565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99B922-A817-4A12-814B-2F873ED28A75}"/>
              </a:ext>
            </a:extLst>
          </p:cNvPr>
          <p:cNvSpPr txBox="1"/>
          <p:nvPr/>
        </p:nvSpPr>
        <p:spPr bwMode="auto">
          <a:xfrm>
            <a:off x="9974944" y="5638394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вероятность принятия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7214390C-DA0B-497C-9DF1-D220BBE7BA09}"/>
              </a:ext>
            </a:extLst>
          </p:cNvPr>
          <p:cNvSpPr/>
          <p:nvPr/>
        </p:nvSpPr>
        <p:spPr bwMode="auto">
          <a:xfrm>
            <a:off x="9974944" y="7078127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7A45F3-7867-4659-A70A-D2FDA4FCA1A3}"/>
              </a:ext>
            </a:extLst>
          </p:cNvPr>
          <p:cNvSpPr txBox="1"/>
          <p:nvPr/>
        </p:nvSpPr>
        <p:spPr bwMode="auto">
          <a:xfrm>
            <a:off x="9974944" y="7378956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визуализация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BBBA4C4-A1EE-46B9-8D10-45DB61ABEB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826" t="31146" r="73139" b="49828"/>
          <a:stretch/>
        </p:blipFill>
        <p:spPr bwMode="auto">
          <a:xfrm>
            <a:off x="3262026" y="1434963"/>
            <a:ext cx="2061029" cy="195714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BE8C7B1-BFF4-42C4-8E38-8B7BA44A78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498" t="70462" r="9127" b="17340"/>
          <a:stretch/>
        </p:blipFill>
        <p:spPr bwMode="auto">
          <a:xfrm>
            <a:off x="12365242" y="3818297"/>
            <a:ext cx="2198913" cy="125463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85651EF-8408-460E-8230-2107BA5D8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18" t="64280" r="69915" b="23589"/>
          <a:stretch/>
        </p:blipFill>
        <p:spPr bwMode="auto">
          <a:xfrm>
            <a:off x="1170181" y="3430406"/>
            <a:ext cx="1683658" cy="124789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58F23B5-5DD1-42EE-94E7-FEB247747D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7901" t="81890" r="30247" b="7174"/>
          <a:stretch/>
        </p:blipFill>
        <p:spPr bwMode="auto">
          <a:xfrm>
            <a:off x="12453257" y="671150"/>
            <a:ext cx="1219201" cy="112487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F394D3A-9569-4251-8124-7D06602A4C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47" t="76568" r="59615" b="8742"/>
          <a:stretch/>
        </p:blipFill>
        <p:spPr bwMode="auto">
          <a:xfrm>
            <a:off x="4380870" y="3433137"/>
            <a:ext cx="1567544" cy="151111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86236FB5-6247-495C-AA5B-3CFA302ED4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3730" t="9753" r="19101" b="74074"/>
          <a:stretch/>
        </p:blipFill>
        <p:spPr bwMode="auto">
          <a:xfrm>
            <a:off x="14142872" y="1635007"/>
            <a:ext cx="1766204" cy="16637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92E0BB6-2BFF-4EEE-98C3-E6DC7212A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5350155" y="1826645"/>
            <a:ext cx="537030" cy="70682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0E44092-441C-46C1-B655-E22A9B0EA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5135655" y="3444774"/>
            <a:ext cx="537030" cy="706826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D4B2661D-A2A6-4799-84E2-05259C4E4C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791028" y="8006307"/>
            <a:ext cx="537030" cy="70682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51C771A9-8D00-4BD0-8305-D6909C14AB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781152" y="1903770"/>
            <a:ext cx="537030" cy="706826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FEA4290-65D9-4B82-82B2-E4D0684A8C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6852726" y="8216480"/>
            <a:ext cx="537030" cy="706826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4530ACD-7CDD-42AE-853E-85835FCDA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0290626" y="4296708"/>
            <a:ext cx="537030" cy="70682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0DF5383-4790-48DB-9DE7-43641339D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6852726" y="2360079"/>
            <a:ext cx="537030" cy="70682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3D5F1D8-B33A-41F3-AF30-431878F24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1860157" y="1505799"/>
            <a:ext cx="537030" cy="70682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1816D45-4B85-48D7-B529-FCAAD442AD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3924542" y="479075"/>
            <a:ext cx="537030" cy="706826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E5696FF-8FE3-48A4-9638-3F88DD78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7116512" y="6672130"/>
            <a:ext cx="537030" cy="706826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410CD4A-C31B-4784-8F77-B35796126A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0827656" y="6108096"/>
            <a:ext cx="537030" cy="706826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9878382-21C9-49FC-8AD8-18944C0E2B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5573654" y="7846683"/>
            <a:ext cx="537030" cy="70682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41D1EC4-D08A-424C-B6E6-E1935AADE0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798698" y="4990566"/>
            <a:ext cx="537030" cy="706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Решение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4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85651EF-8408-460E-8230-2107BA5D87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718" t="64280" r="69915" b="23589"/>
          <a:stretch/>
        </p:blipFill>
        <p:spPr bwMode="auto">
          <a:xfrm>
            <a:off x="821070" y="3564748"/>
            <a:ext cx="1683658" cy="124789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58F23B5-5DD1-42EE-94E7-FEB247747D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901" t="81890" r="30247" b="7174"/>
          <a:stretch/>
        </p:blipFill>
        <p:spPr bwMode="auto">
          <a:xfrm>
            <a:off x="16059149" y="6109690"/>
            <a:ext cx="1219201" cy="112487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F394D3A-9569-4251-8124-7D06602A4C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47" t="76568" r="59615" b="8742"/>
          <a:stretch/>
        </p:blipFill>
        <p:spPr bwMode="auto">
          <a:xfrm>
            <a:off x="4380870" y="3433137"/>
            <a:ext cx="1567544" cy="1511117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92E0BB6-2BFF-4EEE-98C3-E6DC7212A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5350155" y="1826645"/>
            <a:ext cx="537030" cy="70682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0E44092-441C-46C1-B655-E22A9B0EA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5083970" y="4678300"/>
            <a:ext cx="537030" cy="706826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D4B2661D-A2A6-4799-84E2-05259C4E4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791028" y="8006307"/>
            <a:ext cx="537030" cy="70682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51C771A9-8D00-4BD0-8305-D6909C14AB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781152" y="1903770"/>
            <a:ext cx="537030" cy="706826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FEA4290-65D9-4B82-82B2-E4D0684A8C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6852726" y="8216480"/>
            <a:ext cx="537030" cy="706826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4530ACD-7CDD-42AE-853E-85835FCDA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0290626" y="4296708"/>
            <a:ext cx="537030" cy="70682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0DF5383-4790-48DB-9DE7-43641339D3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6852726" y="2360079"/>
            <a:ext cx="537030" cy="70682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3D5F1D8-B33A-41F3-AF30-431878F24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1828212" y="969739"/>
            <a:ext cx="537030" cy="70682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1816D45-4B85-48D7-B529-FCAAD442A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3924542" y="479075"/>
            <a:ext cx="537030" cy="706826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E5696FF-8FE3-48A4-9638-3F88DD789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7116512" y="6672130"/>
            <a:ext cx="537030" cy="706826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410CD4A-C31B-4784-8F77-B35796126A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0827656" y="6108096"/>
            <a:ext cx="537030" cy="706826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9878382-21C9-49FC-8AD8-18944C0E2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5573654" y="7846683"/>
            <a:ext cx="537030" cy="70682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41D1EC4-D08A-424C-B6E6-E1935AADE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2156327" y="5635477"/>
            <a:ext cx="537030" cy="7068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78089F-D95D-4BF3-B836-046127BF6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380" y="1861341"/>
            <a:ext cx="10219625" cy="6338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7765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401</Words>
  <Application>Microsoft Office PowerPoint</Application>
  <PresentationFormat>Произвольный</PresentationFormat>
  <Paragraphs>87</Paragraphs>
  <Slides>15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6" baseType="lpstr">
      <vt:lpstr>Calibri</vt:lpstr>
      <vt:lpstr>Helvetica Neue Light</vt:lpstr>
      <vt:lpstr>Arial</vt:lpstr>
      <vt:lpstr>Open Sans</vt:lpstr>
      <vt:lpstr>Montserrat</vt:lpstr>
      <vt:lpstr>Manrope</vt:lpstr>
      <vt:lpstr>Manrope ExtraBold</vt:lpstr>
      <vt:lpstr>Inter SemiBold</vt:lpstr>
      <vt:lpstr>Open Sans SemiBold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Angelina Nashka</cp:lastModifiedBy>
  <cp:revision>41</cp:revision>
  <dcterms:modified xsi:type="dcterms:W3CDTF">2025-10-19T04:46:54Z</dcterms:modified>
</cp:coreProperties>
</file>